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7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300" r:id="rId10"/>
    <p:sldId id="296" r:id="rId11"/>
    <p:sldId id="301" r:id="rId12"/>
    <p:sldId id="304" r:id="rId13"/>
    <p:sldId id="302" r:id="rId14"/>
    <p:sldId id="303" r:id="rId15"/>
    <p:sldId id="305" r:id="rId16"/>
    <p:sldId id="298" r:id="rId17"/>
    <p:sldId id="306" r:id="rId18"/>
    <p:sldId id="299" r:id="rId19"/>
    <p:sldId id="287" r:id="rId20"/>
    <p:sldId id="288" r:id="rId21"/>
    <p:sldId id="281" r:id="rId22"/>
    <p:sldId id="279" r:id="rId23"/>
    <p:sldId id="289" r:id="rId24"/>
    <p:sldId id="282" r:id="rId25"/>
    <p:sldId id="280" r:id="rId26"/>
    <p:sldId id="290" r:id="rId27"/>
    <p:sldId id="283" r:id="rId28"/>
    <p:sldId id="276" r:id="rId29"/>
    <p:sldId id="292" r:id="rId30"/>
    <p:sldId id="284" r:id="rId31"/>
    <p:sldId id="277" r:id="rId32"/>
    <p:sldId id="293" r:id="rId33"/>
    <p:sldId id="285" r:id="rId34"/>
    <p:sldId id="278" r:id="rId35"/>
    <p:sldId id="294" r:id="rId36"/>
    <p:sldId id="295" r:id="rId37"/>
    <p:sldId id="286" r:id="rId38"/>
    <p:sldId id="275" r:id="rId39"/>
    <p:sldId id="264" r:id="rId40"/>
    <p:sldId id="265" r:id="rId41"/>
    <p:sldId id="271" r:id="rId42"/>
    <p:sldId id="272" r:id="rId43"/>
    <p:sldId id="273" r:id="rId44"/>
    <p:sldId id="274" r:id="rId45"/>
    <p:sldId id="26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8" autoAdjust="0"/>
    <p:restoredTop sz="94660"/>
  </p:normalViewPr>
  <p:slideViewPr>
    <p:cSldViewPr snapToGrid="0">
      <p:cViewPr varScale="1">
        <p:scale>
          <a:sx n="84" d="100"/>
          <a:sy n="84" d="100"/>
        </p:scale>
        <p:origin x="6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58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90DEF-B49A-4C32-BF69-0FB0639AEFC4}" type="datetimeFigureOut">
              <a:rPr lang="en-CA" smtClean="0"/>
              <a:t>2018-02-23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6408-908F-4CDD-BAC9-E252BF384E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7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9587-0A3B-401F-85FB-46260A575983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6766" y="6041362"/>
            <a:ext cx="4458179" cy="365125"/>
          </a:xfrm>
        </p:spPr>
        <p:txBody>
          <a:bodyPr/>
          <a:lstStyle/>
          <a:p>
            <a:r>
              <a:rPr lang="en-CA"/>
              <a:t>mwherman2000/neo-persistibleclasses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1A3C6-7FE6-457A-85FC-664908B0A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3" y="5697135"/>
            <a:ext cx="2160000" cy="9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D244-080B-460C-8F60-8E65D524A299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85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631D-E5F1-4449-B6ED-9EF1B3EBD18A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6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37E02-2AF9-499D-B157-11F2F22F1C45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573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DD76-0B37-4A6D-80A1-EC877065A657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34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6438-1AA1-4E73-BBF9-909BBBF76FFB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602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07E4-56B6-4CB0-AA59-F509CE545F5F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211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E741-3E98-4980-9463-9FB5443DD763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46070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B572-7D6A-4729-9980-46C8EF129D9A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446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2F0A0-8420-4666-B41F-D5F4B530C0B2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86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91D1-A347-49EE-A7B8-9C75DAE4D6E4}" type="datetime1">
              <a:rPr lang="en-CA" smtClean="0"/>
              <a:t>2018-02-23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66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5343-FF9F-40A3-BB52-711026D482AE}" type="datetime1">
              <a:rPr lang="en-CA" smtClean="0"/>
              <a:t>2018-02-23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518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E8C34-065E-4E56-872D-505C4E5CA93E}" type="datetime1">
              <a:rPr lang="en-CA" smtClean="0"/>
              <a:t>2018-02-23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25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5651-6C00-4738-BA61-6CF4D0731406}" type="datetime1">
              <a:rPr lang="en-CA" smtClean="0"/>
              <a:t>2018-02-23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262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2B38-D073-41D6-B15B-6E23C00DE8B4}" type="datetime1">
              <a:rPr lang="en-CA" smtClean="0"/>
              <a:t>2018-02-23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949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ED6F-C03C-4DA6-A37C-F9A3D5CB68DE}" type="datetime1">
              <a:rPr lang="en-CA" smtClean="0"/>
              <a:t>2018-02-23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114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443319"/>
            <a:ext cx="8596668" cy="45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2A8BD-1974-4BDB-9D29-C6E07410120D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83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7C49-9E79-41DC-96A5-7659C7792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2020824"/>
            <a:ext cx="8677655" cy="2030012"/>
          </a:xfrm>
        </p:spPr>
        <p:txBody>
          <a:bodyPr/>
          <a:lstStyle/>
          <a:p>
            <a:pPr algn="ctr"/>
            <a:r>
              <a:rPr lang="en-US" dirty="0"/>
              <a:t>NEO Persistable Classes 1.0</a:t>
            </a:r>
            <a:br>
              <a:rPr lang="en-US" dirty="0"/>
            </a:br>
            <a:br>
              <a:rPr lang="en-US" sz="2400" dirty="0"/>
            </a:br>
            <a:r>
              <a:rPr lang="en-US" sz="2400" dirty="0"/>
              <a:t>An Efficient Object-Oriented Framework for</a:t>
            </a:r>
            <a:br>
              <a:rPr lang="en-US" sz="2400" dirty="0"/>
            </a:br>
            <a:r>
              <a:rPr lang="en-US" sz="2400" dirty="0"/>
              <a:t>C#.NEO Smart Contract Development</a:t>
            </a:r>
            <a:endParaRPr lang="en-CA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86B74-AA94-4119-B968-B82EE757F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44609"/>
            <a:ext cx="7766936" cy="1096899"/>
          </a:xfrm>
        </p:spPr>
        <p:txBody>
          <a:bodyPr>
            <a:normAutofit lnSpcReduction="10000"/>
          </a:bodyPr>
          <a:lstStyle/>
          <a:p>
            <a:pPr algn="ctr"/>
            <a:r>
              <a:rPr lang="en-CA" dirty="0"/>
              <a:t>Michael Herman</a:t>
            </a:r>
          </a:p>
          <a:p>
            <a:pPr algn="ctr"/>
            <a:r>
              <a:rPr lang="en-CA" dirty="0"/>
              <a:t>https://github.com/mwherman2000/neo-persistibleclasses</a:t>
            </a:r>
          </a:p>
          <a:p>
            <a:pPr algn="ctr"/>
            <a:r>
              <a:rPr lang="en-CA" dirty="0"/>
              <a:t>neotoronto@outlook.com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294D63-8967-4860-95EA-6F2F85139696}"/>
              </a:ext>
            </a:extLst>
          </p:cNvPr>
          <p:cNvSpPr/>
          <p:nvPr/>
        </p:nvSpPr>
        <p:spPr>
          <a:xfrm>
            <a:off x="0" y="570161"/>
            <a:ext cx="1073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dirty="0">
                <a:solidFill>
                  <a:srgbClr val="00B0F0"/>
                </a:solidFill>
              </a:rPr>
              <a:t>NEO Community Bluepaper</a:t>
            </a:r>
          </a:p>
        </p:txBody>
      </p:sp>
    </p:spTree>
    <p:extLst>
      <p:ext uri="{BB962C8B-B14F-4D97-AF65-F5344CB8AC3E}">
        <p14:creationId xmlns:p14="http://schemas.microsoft.com/office/powerpoint/2010/main" val="3512461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460700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*all*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Trace(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params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Neo.SmartContract.Framework.Services.Neo.Runtime.Notify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835387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4259575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0617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Accessors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79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11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6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68019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- TODO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731092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TODO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572451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NPC Level 4 Collectible - 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96456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7. 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Test1()</a:t>
            </a:r>
          </a:p>
          <a:p>
            <a:pPr lvl="1"/>
            <a:r>
              <a:rPr lang="en-US" dirty="0"/>
              <a:t>Dump miscellaneous variables to the log</a:t>
            </a:r>
            <a:endParaRPr lang="en-CA" dirty="0"/>
          </a:p>
          <a:p>
            <a:r>
              <a:rPr lang="en-CA" dirty="0"/>
              <a:t>Test2()</a:t>
            </a:r>
          </a:p>
          <a:p>
            <a:pPr lvl="1"/>
            <a:r>
              <a:rPr lang="en-US" dirty="0"/>
              <a:t>NPC Level 1 test cases: Create 3 Points and a line. Add two Points. Log the results.</a:t>
            </a:r>
            <a:endParaRPr lang="en-CA" dirty="0"/>
          </a:p>
          <a:p>
            <a:r>
              <a:rPr lang="en-CA" dirty="0"/>
              <a:t>Test3()</a:t>
            </a:r>
          </a:p>
          <a:p>
            <a:pPr lvl="1"/>
            <a:r>
              <a:rPr lang="en-US" dirty="0"/>
              <a:t>NPC Level 2/3 test cases: Create 3 Points and test NPC Level 3 entity persistence. Log the results.</a:t>
            </a:r>
            <a:endParaRPr lang="en-CA" dirty="0"/>
          </a:p>
          <a:p>
            <a:r>
              <a:rPr lang="en-CA" dirty="0"/>
              <a:t>Test4()</a:t>
            </a:r>
          </a:p>
          <a:p>
            <a:pPr lvl="1"/>
            <a:r>
              <a:rPr lang="en-US" dirty="0"/>
              <a:t>NPC Level 2/3 test cases: Test </a:t>
            </a:r>
            <a:r>
              <a:rPr lang="en-US" dirty="0" err="1"/>
              <a:t>IsNull</a:t>
            </a:r>
            <a:r>
              <a:rPr lang="en-US" dirty="0"/>
              <a:t>(), </a:t>
            </a:r>
            <a:r>
              <a:rPr lang="en-US" dirty="0" err="1"/>
              <a:t>IsMissing</a:t>
            </a:r>
            <a:r>
              <a:rPr lang="en-US" dirty="0"/>
              <a:t>() and </a:t>
            </a:r>
            <a:r>
              <a:rPr lang="en-US" dirty="0" err="1"/>
              <a:t>IsExtended</a:t>
            </a:r>
            <a:r>
              <a:rPr lang="en-US" dirty="0"/>
              <a:t>(). Log the results.</a:t>
            </a:r>
          </a:p>
          <a:p>
            <a:r>
              <a:rPr lang="en-CA" dirty="0"/>
              <a:t>Test5()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results.</a:t>
            </a:r>
            <a:endParaRPr lang="en-CA" dirty="0"/>
          </a:p>
          <a:p>
            <a:r>
              <a:rPr lang="en-CA" dirty="0"/>
              <a:t>Test6()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002540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Purpose</a:t>
            </a:r>
          </a:p>
          <a:p>
            <a:pPr>
              <a:buFont typeface="+mj-lt"/>
              <a:buAutoNum type="arabicPeriod"/>
            </a:pPr>
            <a:r>
              <a:rPr lang="en-US" dirty="0"/>
              <a:t>Scenario</a:t>
            </a:r>
          </a:p>
          <a:p>
            <a:pPr>
              <a:buFont typeface="+mj-lt"/>
              <a:buAutoNum type="arabicPeriod"/>
            </a:pPr>
            <a:r>
              <a:rPr lang="en-US" dirty="0"/>
              <a:t>Problem</a:t>
            </a:r>
          </a:p>
          <a:p>
            <a:pPr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>
              <a:buFont typeface="+mj-lt"/>
              <a:buAutoNum type="arabicPeriod"/>
            </a:pPr>
            <a:r>
              <a:rPr lang="en-US" dirty="0"/>
              <a:t>Options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Code Solution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Test Results</a:t>
            </a:r>
          </a:p>
          <a:p>
            <a:pPr>
              <a:buFont typeface="+mj-lt"/>
              <a:buAutoNum type="arabicPeriod"/>
            </a:pPr>
            <a:r>
              <a:rPr lang="en-US" dirty="0"/>
              <a:t>Future Work</a:t>
            </a:r>
          </a:p>
          <a:p>
            <a:pPr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>
              <a:buFont typeface="+mj-lt"/>
              <a:buAutoNum type="arabicPeriod"/>
            </a:pPr>
            <a:r>
              <a:rPr lang="en-US" dirty="0"/>
              <a:t>Appendix A - NEO Blockchain Architecture Reference Model (ARM)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70119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5B096-221F-4C65-A4AC-FCCCCAF4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1"/>
            <a:ext cx="6120000" cy="33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4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CFCD0-5D5C-4166-B422-4FA3096D2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06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16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4105E-2E73-4555-82CC-0AB66AB1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54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9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C429-E0F2-4531-8ABD-3D78C9503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8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56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028E5-EF49-47ED-9B93-4056156A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5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9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7663B-D75B-4917-B486-B4C149CA0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14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8D23-39EE-4702-8BEC-C5413708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D0D87-94EB-4262-A422-8A690CCF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763AA-36E9-4680-AC54-A3AB24BB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4056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64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35B7B-C04C-4DB7-9EF6-E81AFC22B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1"/>
            <a:ext cx="6120000" cy="303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67772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A39E1-F212-46E1-AE85-572A3CED0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23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2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BB354-C64D-4227-8D23-55457E83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487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2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2CD91-5A1B-4381-9CCC-445258C91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88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9F282-15FC-45E7-A1A4-74C74EF6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75994"/>
            <a:ext cx="87915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4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5616E-EC3F-4F27-BCF5-5C5BA03D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388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33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 (con’t)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EBF62-2745-45DD-B52B-9F59A16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46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0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FB6B7-E684-4AC6-B365-F4AE1CAD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8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2C50-999B-4D96-A4FB-7965848E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Results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758E7-EE7C-490C-8DAA-EFD70209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747A-6E15-4C31-9263-22B74FA4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85881"/>
            <a:ext cx="687945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17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56915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943477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9.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966697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A - NEO Blockchain Architecture Reference Model (ARM)</a:t>
            </a:r>
            <a:br>
              <a:rPr lang="en-CA" dirty="0"/>
            </a:b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4B787-DF45-4F55-886D-A7A290014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000000" cy="5059172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B74C3-AF66-4BAC-9C10-C994B8E3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068064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US" dirty="0"/>
              <a:t>NEO Blockchain </a:t>
            </a:r>
            <a:r>
              <a:rPr lang="en-CA" dirty="0"/>
              <a:t>ARM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C2CDE4-B0B6-41F4-9114-3C23587A3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000000" cy="5062500"/>
          </a:xfrm>
        </p:spPr>
      </p:pic>
    </p:spTree>
    <p:extLst>
      <p:ext uri="{BB962C8B-B14F-4D97-AF65-F5344CB8AC3E}">
        <p14:creationId xmlns:p14="http://schemas.microsoft.com/office/powerpoint/2010/main" val="24071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CA" dirty="0"/>
              <a:t>NEO Developer Environment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6CF8FA-D58E-4897-83AE-356D2860B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69999"/>
            <a:ext cx="7557994" cy="5400000"/>
          </a:xfrm>
        </p:spPr>
      </p:pic>
    </p:spTree>
    <p:extLst>
      <p:ext uri="{BB962C8B-B14F-4D97-AF65-F5344CB8AC3E}">
        <p14:creationId xmlns:p14="http://schemas.microsoft.com/office/powerpoint/2010/main" val="7920326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CA" dirty="0"/>
              <a:t>NEO Virtual Machine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EF0A50-DFE5-4E93-8EF4-0A7E852C4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5641116" cy="5400000"/>
          </a:xfrm>
        </p:spPr>
      </p:pic>
    </p:spTree>
    <p:extLst>
      <p:ext uri="{BB962C8B-B14F-4D97-AF65-F5344CB8AC3E}">
        <p14:creationId xmlns:p14="http://schemas.microsoft.com/office/powerpoint/2010/main" val="2935921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9604-7570-4AC9-87E8-80C05D09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B1BDB-9A6F-4852-84E8-029B5AEB6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neotoronto@outlook.com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F0792-E3E3-4DF3-86A1-72DF004E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9788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64693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516252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805539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NPC Level 0 Fields Only</a:t>
            </a:r>
            <a:endParaRPr lang="en-CA" dirty="0"/>
          </a:p>
          <a:p>
            <a:pPr lvl="0"/>
            <a:r>
              <a:rPr lang="en-US" dirty="0"/>
              <a:t>NPC Level 1 Managed</a:t>
            </a:r>
            <a:endParaRPr lang="en-CA" dirty="0"/>
          </a:p>
          <a:p>
            <a:pPr lvl="0"/>
            <a:r>
              <a:rPr lang="en-US" dirty="0"/>
              <a:t>NPC Level 2 Persistable</a:t>
            </a:r>
            <a:endParaRPr lang="en-CA" dirty="0"/>
          </a:p>
          <a:p>
            <a:pPr lvl="0"/>
            <a:r>
              <a:rPr lang="en-US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(Bury/Tombstone)</a:t>
            </a:r>
            <a:endParaRPr lang="en-CA" dirty="0"/>
          </a:p>
          <a:p>
            <a:pPr lvl="0"/>
            <a:r>
              <a:rPr lang="en-US" dirty="0"/>
              <a:t>NPC Level 4 Collectible</a:t>
            </a:r>
            <a:endParaRPr lang="en-CA" dirty="0"/>
          </a:p>
          <a:p>
            <a:pPr lvl="0"/>
            <a:r>
              <a:rPr lang="en-US" dirty="0"/>
              <a:t>NPC Level 5 Extendible (future work)</a:t>
            </a:r>
            <a:endParaRPr lang="en-CA" dirty="0"/>
          </a:p>
          <a:p>
            <a:pPr lvl="0"/>
            <a:r>
              <a:rPr lang="en-US" dirty="0"/>
              <a:t>NPC Level 6 Authorized (future work)</a:t>
            </a:r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2427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NPC Level 0 Fields Only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038146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1320</TotalTime>
  <Words>1017</Words>
  <Application>Microsoft Office PowerPoint</Application>
  <PresentationFormat>Widescreen</PresentationFormat>
  <Paragraphs>230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Consolas</vt:lpstr>
      <vt:lpstr>Trebuchet MS</vt:lpstr>
      <vt:lpstr>Wingdings 3</vt:lpstr>
      <vt:lpstr>Facet</vt:lpstr>
      <vt:lpstr>NEO Persistable Classes 1.0  An Efficient Object-Oriented Framework for C#.NEO Smart Contract Development</vt:lpstr>
      <vt:lpstr>Agenda</vt:lpstr>
      <vt:lpstr>1. Purpose</vt:lpstr>
      <vt:lpstr>2. Scenario</vt:lpstr>
      <vt:lpstr>3. Problem</vt:lpstr>
      <vt:lpstr>4. Analysis</vt:lpstr>
      <vt:lpstr>5. Options</vt:lpstr>
      <vt:lpstr>6. Solution</vt:lpstr>
      <vt:lpstr>NPC Level 0 Fields Only - Point</vt:lpstr>
      <vt:lpstr>NPC Level 1 Managed – NeoTrace</vt:lpstr>
      <vt:lpstr>NPC Level 1 Managed – NeoEntityModel</vt:lpstr>
      <vt:lpstr>NPC Level 1 Managed – Point </vt:lpstr>
      <vt:lpstr>NPC Level 1 Managed – Point (con’t) </vt:lpstr>
      <vt:lpstr>NPC Level 1 Managed – Point (con’t) </vt:lpstr>
      <vt:lpstr>NPC Level 1 Managed – Point (con’t) </vt:lpstr>
      <vt:lpstr>NPC Level 2 Persistable - TODO</vt:lpstr>
      <vt:lpstr>NPC Level 3 Deletable - TODO</vt:lpstr>
      <vt:lpstr>NPC Level 4 Collectible - TODO</vt:lpstr>
      <vt:lpstr>7. Test Results</vt:lpstr>
      <vt:lpstr>Test1() – Code</vt:lpstr>
      <vt:lpstr>Test1() – neo-gui Event Log</vt:lpstr>
      <vt:lpstr>Test1() – neo-debugger Storage Viewer</vt:lpstr>
      <vt:lpstr>Test2() – Code</vt:lpstr>
      <vt:lpstr>Test2() – neo-gui Event Log</vt:lpstr>
      <vt:lpstr>Test2() – neo-debugger Storage Viewer</vt:lpstr>
      <vt:lpstr>Test3() – Code</vt:lpstr>
      <vt:lpstr>Test3() – neo-gui Event Log</vt:lpstr>
      <vt:lpstr>Test3() – neo-debugger Storage Viewer</vt:lpstr>
      <vt:lpstr>Test4() – Code</vt:lpstr>
      <vt:lpstr>Test4() – neo-gui Event Log</vt:lpstr>
      <vt:lpstr>Test4() – neo-debugger Storage Viewer</vt:lpstr>
      <vt:lpstr>Test5() – Code</vt:lpstr>
      <vt:lpstr>Test5() – neo-gui Event Log</vt:lpstr>
      <vt:lpstr>Test5() – neo-debugger Storage Viewer</vt:lpstr>
      <vt:lpstr>Test6() – Code</vt:lpstr>
      <vt:lpstr>Test6() – Code (con’t)</vt:lpstr>
      <vt:lpstr>Test6() – neo-gui Event Log</vt:lpstr>
      <vt:lpstr>Test6() Results – neo-debugger Storage Viewer</vt:lpstr>
      <vt:lpstr>8. Future Work</vt:lpstr>
      <vt:lpstr>9. Summary</vt:lpstr>
      <vt:lpstr>A - NEO Blockchain Architecture Reference Model (ARM) </vt:lpstr>
      <vt:lpstr>NEO Blockchain ARM</vt:lpstr>
      <vt:lpstr>NEO Developer Environment</vt:lpstr>
      <vt:lpstr>NEO Virtual Machine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NEO Accounts and Addresses</dc:title>
  <dc:creator>Michael Herman</dc:creator>
  <cp:lastModifiedBy>Michael Herman</cp:lastModifiedBy>
  <cp:revision>59</cp:revision>
  <dcterms:created xsi:type="dcterms:W3CDTF">2018-02-17T03:03:23Z</dcterms:created>
  <dcterms:modified xsi:type="dcterms:W3CDTF">2018-02-23T21:24:03Z</dcterms:modified>
</cp:coreProperties>
</file>